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91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5" r:id="rId10"/>
    <p:sldId id="266" r:id="rId11"/>
    <p:sldId id="267" r:id="rId1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82" d="100"/>
          <a:sy n="82" d="100"/>
        </p:scale>
        <p:origin x="-800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printerSettings" Target="printerSettings/printerSettings1.bin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paperBackingColor.jpg"/>
          <p:cNvPicPr>
            <a:picLocks noChangeAspect="1"/>
          </p:cNvPicPr>
          <p:nvPr/>
        </p:nvPicPr>
        <p:blipFill>
          <a:blip r:embed="rId2"/>
          <a:srcRect l="469" t="13915"/>
          <a:stretch>
            <a:fillRect/>
          </a:stretch>
        </p:blipFill>
        <p:spPr>
          <a:xfrm>
            <a:off x="1613903" y="699248"/>
            <a:ext cx="5916194" cy="3837694"/>
          </a:xfrm>
          <a:prstGeom prst="rect">
            <a:avLst/>
          </a:prstGeom>
          <a:solidFill>
            <a:srgbClr val="FFFFFF">
              <a:shade val="85000"/>
            </a:srgbClr>
          </a:solidFill>
          <a:ln w="22225" cap="sq">
            <a:solidFill>
              <a:srgbClr val="FDFDFD"/>
            </a:solidFill>
            <a:miter lim="800000"/>
          </a:ln>
          <a:effectLst>
            <a:outerShdw blurRad="57150" dist="37500" dir="7560000" sy="98000" kx="80000" ky="63000" algn="tl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776FD-83FE-6740-AE7A-34CFFF94885A}" type="datetimeFigureOut">
              <a:rPr lang="en-US" smtClean="0"/>
              <a:t>4/27/19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67996-F8A0-F947-A327-B7094D84D7B0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09569" y="1143000"/>
            <a:ext cx="5724862" cy="1846961"/>
          </a:xfrm>
        </p:spPr>
        <p:txBody>
          <a:bodyPr vert="horz" lIns="91440" tIns="45720" rIns="91440" bIns="45720" rtlCol="0" anchor="b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6000" kern="1200">
                <a:solidFill>
                  <a:schemeClr val="bg2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69" y="2994212"/>
            <a:ext cx="5724862" cy="1007200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ts val="0"/>
              </a:spcBef>
              <a:buSzPct val="90000"/>
              <a:buFont typeface="Wingdings" pitchFamily="2" charset="2"/>
              <a:buNone/>
              <a:defRPr sz="2000" kern="1200">
                <a:solidFill>
                  <a:schemeClr val="bg2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776FD-83FE-6740-AE7A-34CFFF94885A}" type="datetimeFigureOut">
              <a:rPr lang="en-US" smtClean="0"/>
              <a:t>4/27/19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67996-F8A0-F947-A327-B7094D84D7B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776FD-83FE-6740-AE7A-34CFFF94885A}" type="datetimeFigureOut">
              <a:rPr lang="en-US" smtClean="0"/>
              <a:t>4/27/19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67996-F8A0-F947-A327-B7094D84D7B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0363" y="1143000"/>
            <a:ext cx="3807662" cy="1341344"/>
          </a:xfrm>
        </p:spPr>
        <p:txBody>
          <a:bodyPr anchor="b"/>
          <a:lstStyle>
            <a:lvl1pPr algn="ctr">
              <a:defRPr sz="44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199" y="605118"/>
            <a:ext cx="3776472" cy="556549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 marL="2290763" indent="-344488">
              <a:defRPr sz="2000"/>
            </a:lvl7pPr>
            <a:lvl8pPr marL="2290763" indent="-344488">
              <a:defRPr sz="2000"/>
            </a:lvl8pPr>
            <a:lvl9pPr marL="2290763" indent="-344488"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10363" y="2618815"/>
            <a:ext cx="3807662" cy="3133164"/>
          </a:xfrm>
        </p:spPr>
        <p:txBody>
          <a:bodyPr>
            <a:normAutofit/>
          </a:bodyPr>
          <a:lstStyle>
            <a:lvl1pPr marL="0" indent="0" algn="ctr"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776FD-83FE-6740-AE7A-34CFFF94885A}" type="datetimeFigureOut">
              <a:rPr lang="en-US" smtClean="0"/>
              <a:t>4/27/19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67996-F8A0-F947-A327-B7094D84D7B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776FD-83FE-6740-AE7A-34CFFF94885A}" type="datetimeFigureOut">
              <a:rPr lang="en-US" smtClean="0"/>
              <a:t>4/27/19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67996-F8A0-F947-A327-B7094D84D7B0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 descr="pictureCaptionBacking.png"/>
          <p:cNvPicPr>
            <a:picLocks noChangeAspect="1"/>
          </p:cNvPicPr>
          <p:nvPr/>
        </p:nvPicPr>
        <p:blipFill>
          <a:blip r:embed="rId2"/>
          <a:srcRect l="52272" t="8889" r="5152" b="16566"/>
          <a:stretch>
            <a:fillRect/>
          </a:stretch>
        </p:blipFill>
        <p:spPr>
          <a:xfrm>
            <a:off x="4594412" y="663388"/>
            <a:ext cx="3893127" cy="5112327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725487" y="1143000"/>
            <a:ext cx="3792537" cy="1341344"/>
          </a:xfrm>
        </p:spPr>
        <p:txBody>
          <a:bodyPr anchor="b"/>
          <a:lstStyle>
            <a:lvl1pPr algn="ctr">
              <a:defRPr sz="44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2"/>
          </p:nvPr>
        </p:nvSpPr>
        <p:spPr>
          <a:xfrm>
            <a:off x="725487" y="2618815"/>
            <a:ext cx="3792537" cy="3133164"/>
          </a:xfrm>
        </p:spPr>
        <p:txBody>
          <a:bodyPr>
            <a:normAutofit/>
          </a:bodyPr>
          <a:lstStyle>
            <a:lvl1pPr marL="0" indent="0" algn="ctr"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829938" y="864971"/>
            <a:ext cx="3422075" cy="470916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5487" y="462896"/>
            <a:ext cx="7718425" cy="82802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5489" y="1598613"/>
            <a:ext cx="7718424" cy="4572000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776FD-83FE-6740-AE7A-34CFFF94885A}" type="datetimeFigureOut">
              <a:rPr lang="en-US" smtClean="0"/>
              <a:t>4/27/19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67996-F8A0-F947-A327-B7094D84D7B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620000" y="685801"/>
            <a:ext cx="1066800" cy="548481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5488" y="685757"/>
            <a:ext cx="6437312" cy="5482221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776FD-83FE-6740-AE7A-34CFFF94885A}" type="datetimeFigureOut">
              <a:rPr lang="en-US" smtClean="0"/>
              <a:t>4/27/19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67996-F8A0-F947-A327-B7094D84D7B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776FD-83FE-6740-AE7A-34CFFF94885A}" type="datetimeFigureOut">
              <a:rPr lang="en-US" smtClean="0"/>
              <a:t>4/27/19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67996-F8A0-F947-A327-B7094D84D7B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titlePhotoBacking-r.png"/>
          <p:cNvPicPr>
            <a:picLocks noChangeAspect="1"/>
          </p:cNvPicPr>
          <p:nvPr/>
        </p:nvPicPr>
        <p:blipFill>
          <a:blip r:embed="rId2"/>
          <a:srcRect l="17353" t="9412" r="17500" b="32353"/>
          <a:stretch>
            <a:fillRect/>
          </a:stretch>
        </p:blipFill>
        <p:spPr>
          <a:xfrm>
            <a:off x="1586753" y="645459"/>
            <a:ext cx="5957047" cy="3993776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24600"/>
            <a:ext cx="2133600" cy="273050"/>
          </a:xfrm>
        </p:spPr>
        <p:txBody>
          <a:bodyPr/>
          <a:lstStyle>
            <a:lvl1pPr>
              <a:defRPr sz="140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fld id="{456776FD-83FE-6740-AE7A-34CFFF94885A}" type="datetimeFigureOut">
              <a:rPr lang="en-US" smtClean="0"/>
              <a:t>4/27/19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24600"/>
            <a:ext cx="2895600" cy="273050"/>
          </a:xfrm>
        </p:spPr>
        <p:txBody>
          <a:bodyPr/>
          <a:lstStyle>
            <a:lvl1pPr>
              <a:defRPr sz="140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24600"/>
            <a:ext cx="2133600" cy="273050"/>
          </a:xfrm>
        </p:spPr>
        <p:txBody>
          <a:bodyPr/>
          <a:lstStyle>
            <a:lvl1pPr>
              <a:defRPr sz="140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fld id="{B51EACD6-A525-4B49-8009-7F09B4461B46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24435" y="4953000"/>
            <a:ext cx="8095130" cy="857250"/>
          </a:xfrm>
        </p:spPr>
        <p:txBody>
          <a:bodyPr anchor="b" anchorCtr="0">
            <a:noAutofit/>
          </a:bodyPr>
          <a:lstStyle>
            <a:lvl1pPr>
              <a:defRPr sz="5400">
                <a:solidFill>
                  <a:schemeClr val="tx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4435" y="5791200"/>
            <a:ext cx="8095130" cy="507200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>
                <a:solidFill>
                  <a:schemeClr val="tx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1764792" y="804672"/>
            <a:ext cx="5638800" cy="3657600"/>
          </a:xfrm>
        </p:spPr>
        <p:txBody>
          <a:bodyPr/>
          <a:lstStyle>
            <a:lvl1pPr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0818" y="2514600"/>
            <a:ext cx="8162365" cy="914400"/>
          </a:xfrm>
        </p:spPr>
        <p:txBody>
          <a:bodyPr anchor="b" anchorCtr="0"/>
          <a:lstStyle>
            <a:lvl1pPr algn="ctr">
              <a:defRPr sz="5400" b="0" cap="none" baseline="0">
                <a:solidFill>
                  <a:schemeClr val="tx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0818" y="3429000"/>
            <a:ext cx="8162365" cy="701000"/>
          </a:xfrm>
        </p:spPr>
        <p:txBody>
          <a:bodyPr anchor="t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800">
                <a:solidFill>
                  <a:schemeClr val="tx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vert="horz" lIns="91440" tIns="45720" rIns="91440" bIns="45720" rtlCol="0" anchor="ctr"/>
          <a:lstStyle>
            <a:lvl1pPr marL="0" algn="l" defTabSz="914400" rtl="0" eaLnBrk="1" latinLnBrk="0" hangingPunct="1">
              <a:defRPr sz="14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456776FD-83FE-6740-AE7A-34CFFF94885A}" type="datetimeFigureOut">
              <a:rPr lang="en-US" smtClean="0"/>
              <a:t>4/27/19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vert="horz" lIns="91440" tIns="45720" rIns="91440" bIns="45720" rtlCol="0" anchor="ctr"/>
          <a:lstStyle>
            <a:lvl1pPr marL="0" algn="ctr" defTabSz="914400" rtl="0" eaLnBrk="1" latinLnBrk="0" hangingPunct="1">
              <a:defRPr sz="14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>
            <a:lvl1pPr marL="0" algn="r" defTabSz="914400" rtl="0" eaLnBrk="1" latinLnBrk="0" hangingPunct="1">
              <a:defRPr sz="14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F2067996-F8A0-F947-A327-B7094D84D7B0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3900" y="1586753"/>
            <a:ext cx="3776472" cy="458386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 marL="2290763" indent="-344488">
              <a:defRPr sz="1800"/>
            </a:lvl7pPr>
            <a:lvl8pPr marL="2290763" indent="-344488">
              <a:defRPr sz="1800"/>
            </a:lvl8pPr>
            <a:lvl9pPr marL="2290763" indent="-344488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586753"/>
            <a:ext cx="3776472" cy="458386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 marL="2290763" indent="-344488">
              <a:defRPr sz="1800"/>
            </a:lvl7pPr>
            <a:lvl8pPr marL="2290763" indent="-344488">
              <a:defRPr sz="1800"/>
            </a:lvl8pPr>
            <a:lvl9pPr marL="2290763" indent="-344488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776FD-83FE-6740-AE7A-34CFFF94885A}" type="datetimeFigureOut">
              <a:rPr lang="en-US" smtClean="0"/>
              <a:t>4/27/19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67996-F8A0-F947-A327-B7094D84D7B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3900" y="1598613"/>
            <a:ext cx="3773488" cy="427877"/>
          </a:xfrm>
        </p:spPr>
        <p:txBody>
          <a:bodyPr anchor="b">
            <a:normAutofit/>
          </a:bodyPr>
          <a:lstStyle>
            <a:lvl1pPr marL="0" indent="0" algn="ctr">
              <a:spcBef>
                <a:spcPts val="0"/>
              </a:spcBef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23900" y="2174875"/>
            <a:ext cx="3773488" cy="3997325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 marL="2290763" indent="-344488">
              <a:defRPr sz="1600"/>
            </a:lvl7pPr>
            <a:lvl8pPr marL="2290763" indent="-344488">
              <a:defRPr sz="1600"/>
            </a:lvl8pPr>
            <a:lvl9pPr marL="2290763" indent="-344488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98613"/>
            <a:ext cx="3776472" cy="427877"/>
          </a:xfrm>
        </p:spPr>
        <p:txBody>
          <a:bodyPr anchor="b">
            <a:normAutofit/>
          </a:bodyPr>
          <a:lstStyle>
            <a:lvl1pPr marL="0" indent="0" algn="ctr">
              <a:spcBef>
                <a:spcPts val="0"/>
              </a:spcBef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3776472" cy="3997325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 marL="2290763" indent="-344488">
              <a:defRPr sz="1600"/>
            </a:lvl7pPr>
            <a:lvl8pPr marL="2290763" indent="-344488">
              <a:defRPr sz="1600"/>
            </a:lvl8pPr>
            <a:lvl9pPr marL="2290763" indent="-344488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776FD-83FE-6740-AE7A-34CFFF94885A}" type="datetimeFigureOut">
              <a:rPr lang="en-US" smtClean="0"/>
              <a:t>4/27/19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67996-F8A0-F947-A327-B7094D84D7B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ntent, Top and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3900" y="1586753"/>
            <a:ext cx="7707406" cy="2231136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776FD-83FE-6740-AE7A-34CFFF94885A}" type="datetimeFigureOut">
              <a:rPr lang="en-US" smtClean="0"/>
              <a:t>4/27/19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67996-F8A0-F947-A327-B7094D84D7B0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sz="half" idx="13"/>
          </p:nvPr>
        </p:nvSpPr>
        <p:spPr>
          <a:xfrm>
            <a:off x="723900" y="3914170"/>
            <a:ext cx="7707406" cy="2231136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3900" y="1586753"/>
            <a:ext cx="3776472" cy="458386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 marL="2290763" indent="-344488">
              <a:defRPr sz="1800"/>
            </a:lvl7pPr>
            <a:lvl8pPr marL="2290763" indent="-344488">
              <a:defRPr sz="1800"/>
            </a:lvl8pPr>
            <a:lvl9pPr marL="2290763" indent="-344488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776FD-83FE-6740-AE7A-34CFFF94885A}" type="datetimeFigureOut">
              <a:rPr lang="en-US" smtClean="0"/>
              <a:t>4/27/19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67996-F8A0-F947-A327-B7094D84D7B0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586753"/>
            <a:ext cx="3776472" cy="2232212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 marL="2290763" indent="-344488">
              <a:defRPr sz="1800"/>
            </a:lvl7pPr>
            <a:lvl8pPr marL="2290763" indent="-344488">
              <a:defRPr sz="1800"/>
            </a:lvl8pPr>
            <a:lvl9pPr marL="2290763" indent="-344488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9" name="Content Placeholder 3"/>
          <p:cNvSpPr>
            <a:spLocks noGrp="1"/>
          </p:cNvSpPr>
          <p:nvPr>
            <p:ph sz="half" idx="14"/>
          </p:nvPr>
        </p:nvSpPr>
        <p:spPr>
          <a:xfrm>
            <a:off x="4648200" y="3913094"/>
            <a:ext cx="3776472" cy="2232212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 marL="2290763" indent="-344488">
              <a:defRPr sz="1800"/>
            </a:lvl7pPr>
            <a:lvl8pPr marL="2290763" indent="-344488">
              <a:defRPr sz="1800"/>
            </a:lvl8pPr>
            <a:lvl9pPr marL="2290763" indent="-344488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776FD-83FE-6740-AE7A-34CFFF94885A}" type="datetimeFigureOut">
              <a:rPr lang="en-US" smtClean="0"/>
              <a:t>4/27/19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67996-F8A0-F947-A327-B7094D84D7B0}" type="slidenum">
              <a:rPr lang="en-US" smtClean="0"/>
              <a:t>‹#›</a:t>
            </a:fld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sz="half" idx="1"/>
          </p:nvPr>
        </p:nvSpPr>
        <p:spPr>
          <a:xfrm>
            <a:off x="723900" y="1586753"/>
            <a:ext cx="3776472" cy="2232212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 marL="2290763" indent="-344488">
              <a:defRPr sz="1800"/>
            </a:lvl7pPr>
            <a:lvl8pPr marL="2290763" indent="-344488">
              <a:defRPr sz="1800"/>
            </a:lvl8pPr>
            <a:lvl9pPr marL="2290763" indent="-344488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7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586753"/>
            <a:ext cx="3776472" cy="2232212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 marL="2290763" indent="-344488">
              <a:defRPr sz="1800"/>
            </a:lvl7pPr>
            <a:lvl8pPr marL="2290763" indent="-344488">
              <a:defRPr sz="1800"/>
            </a:lvl8pPr>
            <a:lvl9pPr marL="2290763" indent="-344488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8" name="Content Placeholder 2"/>
          <p:cNvSpPr>
            <a:spLocks noGrp="1"/>
          </p:cNvSpPr>
          <p:nvPr>
            <p:ph sz="half" idx="13"/>
          </p:nvPr>
        </p:nvSpPr>
        <p:spPr>
          <a:xfrm>
            <a:off x="723900" y="3913094"/>
            <a:ext cx="3776472" cy="2232212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 marL="2290763" indent="-344488">
              <a:defRPr sz="1800"/>
            </a:lvl7pPr>
            <a:lvl8pPr marL="2290763" indent="-344488">
              <a:defRPr sz="1800"/>
            </a:lvl8pPr>
            <a:lvl9pPr marL="2290763" indent="-344488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9" name="Content Placeholder 3"/>
          <p:cNvSpPr>
            <a:spLocks noGrp="1"/>
          </p:cNvSpPr>
          <p:nvPr>
            <p:ph sz="half" idx="14"/>
          </p:nvPr>
        </p:nvSpPr>
        <p:spPr>
          <a:xfrm>
            <a:off x="4648200" y="3913094"/>
            <a:ext cx="3776472" cy="2232212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 marL="2290763" indent="-344488">
              <a:defRPr sz="1800"/>
            </a:lvl7pPr>
            <a:lvl8pPr marL="2290763" indent="-344488">
              <a:defRPr sz="1800"/>
            </a:lvl8pPr>
            <a:lvl9pPr marL="2290763" indent="-344488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26141" y="314979"/>
            <a:ext cx="7691719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/>
              <a:t>Click to edit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6141" y="1586753"/>
            <a:ext cx="7691719" cy="4571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56776FD-83FE-6740-AE7A-34CFFF94885A}" type="datetimeFigureOut">
              <a:rPr lang="en-US" smtClean="0"/>
              <a:t>4/27/19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F2067996-F8A0-F947-A327-B7094D84D7B0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2" r:id="rId1"/>
    <p:sldLayoutId id="2147483793" r:id="rId2"/>
    <p:sldLayoutId id="2147483794" r:id="rId3"/>
    <p:sldLayoutId id="2147483795" r:id="rId4"/>
    <p:sldLayoutId id="2147483796" r:id="rId5"/>
    <p:sldLayoutId id="2147483797" r:id="rId6"/>
    <p:sldLayoutId id="2147483798" r:id="rId7"/>
    <p:sldLayoutId id="2147483799" r:id="rId8"/>
    <p:sldLayoutId id="2147483800" r:id="rId9"/>
    <p:sldLayoutId id="2147483801" r:id="rId10"/>
    <p:sldLayoutId id="2147483802" r:id="rId11"/>
    <p:sldLayoutId id="2147483803" r:id="rId12"/>
    <p:sldLayoutId id="2147483804" r:id="rId13"/>
    <p:sldLayoutId id="2147483805" r:id="rId14"/>
    <p:sldLayoutId id="2147483806" r:id="rId15"/>
  </p:sldLayoutIdLst>
  <p:txStyles>
    <p:titleStyle>
      <a:lvl1pPr algn="ctr" defTabSz="914400" rtl="0" eaLnBrk="1" latinLnBrk="0" hangingPunct="1">
        <a:spcBef>
          <a:spcPct val="0"/>
        </a:spcBef>
        <a:buNone/>
        <a:defRPr sz="54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914400" rtl="0" eaLnBrk="1" latinLnBrk="0" hangingPunct="1">
        <a:spcBef>
          <a:spcPts val="2400"/>
        </a:spcBef>
        <a:buSzPct val="90000"/>
        <a:buFont typeface="Wingdings" pitchFamily="2" charset="2"/>
        <a:buChar char="v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914400" indent="-457200" algn="l" defTabSz="914400" rtl="0" eaLnBrk="1" latinLnBrk="0" hangingPunct="1">
        <a:spcBef>
          <a:spcPts val="12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v"/>
        <a:defRPr sz="2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63650" indent="-349250" algn="l" defTabSz="914400" rtl="0" eaLnBrk="1" latinLnBrk="0" hangingPunct="1">
        <a:spcBef>
          <a:spcPts val="1200"/>
        </a:spcBef>
        <a:buSzPct val="90000"/>
        <a:buFont typeface="Wingdings" pitchFamily="2" charset="2"/>
        <a:buChar char="v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336550" algn="l" defTabSz="914400" rtl="0" eaLnBrk="1" latinLnBrk="0" hangingPunct="1">
        <a:spcBef>
          <a:spcPts val="12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v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946275" indent="-346075" algn="l" defTabSz="914400" rtl="0" eaLnBrk="1" latinLnBrk="0" hangingPunct="1">
        <a:spcBef>
          <a:spcPts val="1200"/>
        </a:spcBef>
        <a:buSzPct val="90000"/>
        <a:buFont typeface="Wingdings" pitchFamily="2" charset="2"/>
        <a:buChar char="v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290763" indent="-344488" algn="l" defTabSz="914400" rtl="0" eaLnBrk="1" latinLnBrk="0" hangingPunct="1">
        <a:spcBef>
          <a:spcPct val="200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v"/>
        <a:defRPr lang="en-US" sz="1800" kern="1200" dirty="0" smtClean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625725" indent="-344488" algn="l" defTabSz="914400" rtl="0" eaLnBrk="1" latinLnBrk="0" hangingPunct="1">
        <a:spcBef>
          <a:spcPct val="20000"/>
        </a:spcBef>
        <a:buSzPct val="90000"/>
        <a:buFont typeface="Wingdings" pitchFamily="2" charset="2"/>
        <a:buChar char="v"/>
        <a:defRPr lang="en-US" sz="1800" kern="1200" dirty="0" smtClean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970213" indent="-344488" algn="l" defTabSz="914400" rtl="0" eaLnBrk="1" latinLnBrk="0" hangingPunct="1">
        <a:spcBef>
          <a:spcPct val="200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v"/>
        <a:defRPr lang="en-US" sz="1800" kern="1200" dirty="0" smtClean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313113" indent="-344488" algn="l" defTabSz="914400" rtl="0" eaLnBrk="1" latinLnBrk="0" hangingPunct="1">
        <a:spcBef>
          <a:spcPct val="20000"/>
        </a:spcBef>
        <a:buSzPct val="90000"/>
        <a:buFont typeface="Wingdings" pitchFamily="2" charset="2"/>
        <a:buChar char="v"/>
        <a:defRPr lang="en-US" sz="1800" kern="1200" dirty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Relationship Id="rId3" Type="http://schemas.openxmlformats.org/officeDocument/2006/relationships/image" Target="../media/image9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4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60157" y="635073"/>
            <a:ext cx="5982723" cy="3856898"/>
          </a:xfrm>
        </p:spPr>
        <p:txBody>
          <a:bodyPr/>
          <a:lstStyle/>
          <a:p>
            <a:r>
              <a:rPr lang="en-US" sz="4000" dirty="0" smtClean="0"/>
              <a:t>“We women, if we are to be good women…, are not fitted to reign”: Female Literary Archetypes Represented Through Victorian Fashion</a:t>
            </a:r>
            <a:endParaRPr lang="en-US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60157" y="4772212"/>
            <a:ext cx="5724862" cy="1007200"/>
          </a:xfrm>
        </p:spPr>
        <p:txBody>
          <a:bodyPr>
            <a:noAutofit/>
          </a:bodyPr>
          <a:lstStyle/>
          <a:p>
            <a:r>
              <a:rPr lang="en-US" sz="3200" dirty="0" smtClean="0"/>
              <a:t>Jessie Vislay</a:t>
            </a:r>
          </a:p>
          <a:p>
            <a:r>
              <a:rPr lang="en-US" sz="3200" dirty="0" smtClean="0"/>
              <a:t>SMP Spring 2019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7989455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4900" dirty="0" smtClean="0"/>
              <a:t>Chapter 5- </a:t>
            </a:r>
            <a:r>
              <a:rPr lang="en-US" sz="4900" i="1" dirty="0" smtClean="0"/>
              <a:t>Dracula </a:t>
            </a:r>
            <a:r>
              <a:rPr lang="en-US" sz="4900" dirty="0" smtClean="0"/>
              <a:t>1897</a:t>
            </a:r>
            <a:endParaRPr lang="en-US" sz="49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Madonna/Whore dichotomy</a:t>
            </a:r>
          </a:p>
          <a:p>
            <a:pPr lvl="1"/>
            <a:r>
              <a:rPr lang="en-US" dirty="0" smtClean="0"/>
              <a:t>Mina as ideal wife and mother</a:t>
            </a:r>
          </a:p>
          <a:p>
            <a:pPr lvl="2"/>
            <a:r>
              <a:rPr lang="en-US" dirty="0"/>
              <a:t>Angelic, religious</a:t>
            </a:r>
          </a:p>
          <a:p>
            <a:pPr lvl="2"/>
            <a:r>
              <a:rPr lang="en-US" dirty="0" smtClean="0"/>
              <a:t>“A woman’s heart and a man’s brain”</a:t>
            </a:r>
            <a:endParaRPr lang="en-US" dirty="0"/>
          </a:p>
          <a:p>
            <a:pPr lvl="1"/>
            <a:r>
              <a:rPr lang="en-US" dirty="0" smtClean="0"/>
              <a:t>Lucy as “whore”</a:t>
            </a:r>
          </a:p>
          <a:p>
            <a:pPr lvl="2"/>
            <a:r>
              <a:rPr lang="en-US" dirty="0" smtClean="0"/>
              <a:t>Fallen woman</a:t>
            </a:r>
          </a:p>
          <a:p>
            <a:pPr lvl="2"/>
            <a:r>
              <a:rPr lang="en-US" dirty="0" smtClean="0"/>
              <a:t>Vampire Lucy as “whore”</a:t>
            </a:r>
          </a:p>
          <a:p>
            <a:pPr lvl="2"/>
            <a:r>
              <a:rPr lang="en-US" dirty="0" smtClean="0"/>
              <a:t>Redeemed</a:t>
            </a:r>
          </a:p>
          <a:p>
            <a:pPr marL="914400" lvl="2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26863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4900" smtClean="0"/>
              <a:t>Conclusion</a:t>
            </a:r>
            <a:endParaRPr lang="en-US" sz="49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New Woman</a:t>
            </a:r>
          </a:p>
          <a:p>
            <a:pPr lvl="1"/>
            <a:r>
              <a:rPr lang="en-US" dirty="0" smtClean="0"/>
              <a:t>Upset traditional gender roles</a:t>
            </a:r>
          </a:p>
          <a:p>
            <a:pPr lvl="1"/>
            <a:r>
              <a:rPr lang="en-US" dirty="0" smtClean="0"/>
              <a:t>Women leaving domestic sphere</a:t>
            </a:r>
          </a:p>
          <a:p>
            <a:r>
              <a:rPr lang="en-US" dirty="0" smtClean="0"/>
              <a:t>Clothing reform</a:t>
            </a:r>
          </a:p>
          <a:p>
            <a:pPr lvl="1"/>
            <a:r>
              <a:rPr lang="en-US" dirty="0" smtClean="0"/>
              <a:t>Undergarments</a:t>
            </a:r>
          </a:p>
          <a:p>
            <a:pPr lvl="1"/>
            <a:r>
              <a:rPr lang="en-US" dirty="0" smtClean="0"/>
              <a:t>Physical activity</a:t>
            </a:r>
          </a:p>
          <a:p>
            <a:pPr marL="0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4" name="Picture 3" descr="Screen Shot 2019-04-27 at 6.00.5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7831" y="430918"/>
            <a:ext cx="2684446" cy="3503429"/>
          </a:xfrm>
          <a:prstGeom prst="rect">
            <a:avLst/>
          </a:prstGeom>
        </p:spPr>
      </p:pic>
      <p:pic>
        <p:nvPicPr>
          <p:cNvPr id="5" name="Picture 4" descr="nyhs_blog_springfashion006-e1399991032765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7028" y="3748472"/>
            <a:ext cx="2562065" cy="2958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6547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0100" y="381000"/>
            <a:ext cx="7543800" cy="903941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Five Victorian novels (1837-1901)</a:t>
            </a:r>
          </a:p>
          <a:p>
            <a:pPr lvl="1"/>
            <a:r>
              <a:rPr lang="en-US" dirty="0"/>
              <a:t>Study of costume</a:t>
            </a:r>
          </a:p>
          <a:p>
            <a:pPr lvl="1"/>
            <a:r>
              <a:rPr lang="en-US" dirty="0"/>
              <a:t>Victorian beauty ideals</a:t>
            </a:r>
          </a:p>
          <a:p>
            <a:pPr lvl="1"/>
            <a:r>
              <a:rPr lang="en-US" dirty="0"/>
              <a:t>Literary critique of </a:t>
            </a:r>
            <a:r>
              <a:rPr lang="en-US" dirty="0" smtClean="0"/>
              <a:t>archetypes</a:t>
            </a:r>
          </a:p>
          <a:p>
            <a:r>
              <a:rPr lang="en-US" dirty="0" smtClean="0"/>
              <a:t>“Doubling”</a:t>
            </a:r>
          </a:p>
          <a:p>
            <a:pPr lvl="1"/>
            <a:r>
              <a:rPr lang="en-US" dirty="0" smtClean="0"/>
              <a:t>Comparison </a:t>
            </a:r>
          </a:p>
          <a:p>
            <a:pPr lvl="1"/>
            <a:r>
              <a:rPr lang="en-US" dirty="0" smtClean="0"/>
              <a:t>Complicate set archetypes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8502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4281" y="120690"/>
            <a:ext cx="8689025" cy="1143000"/>
          </a:xfrm>
        </p:spPr>
        <p:txBody>
          <a:bodyPr/>
          <a:lstStyle/>
          <a:p>
            <a:pPr algn="l"/>
            <a:r>
              <a:rPr lang="en-US" sz="4700" dirty="0" smtClean="0"/>
              <a:t>Chapter 1- </a:t>
            </a:r>
            <a:r>
              <a:rPr lang="en-US" sz="4700" i="1" dirty="0" smtClean="0"/>
              <a:t>Wuthering Heights </a:t>
            </a:r>
            <a:r>
              <a:rPr lang="en-US" sz="4700" dirty="0" smtClean="0"/>
              <a:t>1847</a:t>
            </a:r>
            <a:endParaRPr lang="en-US" sz="47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6141" y="1586753"/>
            <a:ext cx="7691719" cy="4903370"/>
          </a:xfrm>
        </p:spPr>
        <p:txBody>
          <a:bodyPr>
            <a:normAutofit/>
          </a:bodyPr>
          <a:lstStyle/>
          <a:p>
            <a:r>
              <a:rPr lang="en-US" dirty="0" smtClean="0"/>
              <a:t>“Hysterical Woman”</a:t>
            </a:r>
          </a:p>
          <a:p>
            <a:pPr lvl="1"/>
            <a:r>
              <a:rPr lang="en-US" dirty="0" smtClean="0"/>
              <a:t>Victorian Madwoman</a:t>
            </a:r>
          </a:p>
          <a:p>
            <a:pPr lvl="1"/>
            <a:r>
              <a:rPr lang="en-US" dirty="0" smtClean="0"/>
              <a:t>“Womb disease” </a:t>
            </a:r>
          </a:p>
          <a:p>
            <a:pPr lvl="1"/>
            <a:r>
              <a:rPr lang="en-US" dirty="0" smtClean="0"/>
              <a:t>Confinement</a:t>
            </a:r>
          </a:p>
          <a:p>
            <a:r>
              <a:rPr lang="en-US" dirty="0" smtClean="0"/>
              <a:t>Catherine </a:t>
            </a:r>
            <a:r>
              <a:rPr lang="en-US" dirty="0" err="1" smtClean="0"/>
              <a:t>Earnshaw</a:t>
            </a:r>
            <a:r>
              <a:rPr lang="en-US" dirty="0" smtClean="0"/>
              <a:t> Linton</a:t>
            </a:r>
          </a:p>
          <a:p>
            <a:pPr lvl="1"/>
            <a:r>
              <a:rPr lang="en-US" dirty="0" smtClean="0"/>
              <a:t>Headstrong character</a:t>
            </a:r>
          </a:p>
          <a:p>
            <a:pPr lvl="1"/>
            <a:r>
              <a:rPr lang="en-US" dirty="0" smtClean="0"/>
              <a:t>Victorian female domesticity</a:t>
            </a:r>
          </a:p>
          <a:p>
            <a:pPr lvl="1"/>
            <a:r>
              <a:rPr lang="en-US" dirty="0" smtClean="0"/>
              <a:t>Edgar (Grange) vs. Heathcliff (Heights) </a:t>
            </a:r>
          </a:p>
        </p:txBody>
      </p:sp>
    </p:spTree>
    <p:extLst>
      <p:ext uri="{BB962C8B-B14F-4D97-AF65-F5344CB8AC3E}">
        <p14:creationId xmlns:p14="http://schemas.microsoft.com/office/powerpoint/2010/main" val="41790534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235" y="314979"/>
            <a:ext cx="8410234" cy="1143000"/>
          </a:xfrm>
        </p:spPr>
        <p:txBody>
          <a:bodyPr/>
          <a:lstStyle/>
          <a:p>
            <a:pPr algn="l"/>
            <a:r>
              <a:rPr lang="en-US" sz="4900" i="1" dirty="0" smtClean="0"/>
              <a:t>Wuthering Heights </a:t>
            </a:r>
            <a:r>
              <a:rPr lang="en-US" sz="4900" dirty="0" smtClean="0"/>
              <a:t>and Clothing</a:t>
            </a:r>
            <a:endParaRPr lang="en-US" sz="4900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Madwoman</a:t>
            </a:r>
          </a:p>
          <a:p>
            <a:pPr lvl="1"/>
            <a:r>
              <a:rPr lang="en-US" dirty="0" smtClean="0"/>
              <a:t>White and thin garments</a:t>
            </a:r>
          </a:p>
          <a:p>
            <a:pPr lvl="1"/>
            <a:r>
              <a:rPr lang="en-US" dirty="0" smtClean="0"/>
              <a:t>Hair long and loose</a:t>
            </a:r>
          </a:p>
          <a:p>
            <a:pPr lvl="1"/>
            <a:r>
              <a:rPr lang="en-US" dirty="0" smtClean="0"/>
              <a:t>Ghostly Gothic</a:t>
            </a:r>
          </a:p>
          <a:p>
            <a:pPr lvl="1"/>
            <a:endParaRPr lang="en-US" dirty="0" smtClean="0"/>
          </a:p>
        </p:txBody>
      </p:sp>
      <p:pic>
        <p:nvPicPr>
          <p:cNvPr id="4" name="Picture 3" descr="8407139561_d043196403_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3661" y="1586753"/>
            <a:ext cx="2594199" cy="3310330"/>
          </a:xfrm>
          <a:prstGeom prst="rect">
            <a:avLst/>
          </a:prstGeom>
        </p:spPr>
      </p:pic>
      <p:pic>
        <p:nvPicPr>
          <p:cNvPr id="5" name="Picture 4" descr="8408235460_426bd6fc02_o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5739" y="3843794"/>
            <a:ext cx="2425726" cy="2802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1729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4900" dirty="0" smtClean="0"/>
              <a:t>Chapter 2- </a:t>
            </a:r>
            <a:r>
              <a:rPr lang="en-US" sz="4900" i="1" dirty="0" smtClean="0"/>
              <a:t>Jane Eyre </a:t>
            </a:r>
            <a:r>
              <a:rPr lang="en-US" sz="4900" dirty="0" smtClean="0"/>
              <a:t>1847</a:t>
            </a:r>
            <a:endParaRPr lang="en-US" sz="49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Angel/Demon Dichotomy</a:t>
            </a:r>
          </a:p>
          <a:p>
            <a:pPr lvl="1"/>
            <a:r>
              <a:rPr lang="en-US" dirty="0" smtClean="0"/>
              <a:t>Jane as angel</a:t>
            </a:r>
          </a:p>
          <a:p>
            <a:pPr lvl="2"/>
            <a:r>
              <a:rPr lang="en-US" dirty="0" smtClean="0"/>
              <a:t>Spiritual</a:t>
            </a:r>
          </a:p>
          <a:p>
            <a:pPr lvl="2"/>
            <a:r>
              <a:rPr lang="en-US" dirty="0" smtClean="0"/>
              <a:t>Domestic wife</a:t>
            </a:r>
          </a:p>
          <a:p>
            <a:pPr lvl="2"/>
            <a:r>
              <a:rPr lang="en-US" dirty="0" smtClean="0"/>
              <a:t>Feminine and modest dress</a:t>
            </a:r>
          </a:p>
          <a:p>
            <a:pPr lvl="1"/>
            <a:r>
              <a:rPr lang="en-US" dirty="0" smtClean="0"/>
              <a:t>Bertha as demon</a:t>
            </a:r>
          </a:p>
          <a:p>
            <a:pPr lvl="2"/>
            <a:r>
              <a:rPr lang="en-US" dirty="0" smtClean="0"/>
              <a:t>Mixed race</a:t>
            </a:r>
          </a:p>
          <a:p>
            <a:pPr lvl="2"/>
            <a:r>
              <a:rPr lang="en-US" dirty="0" smtClean="0"/>
              <a:t>Clothing and body</a:t>
            </a:r>
            <a:endParaRPr lang="en-US" dirty="0"/>
          </a:p>
          <a:p>
            <a:pPr lvl="2"/>
            <a:r>
              <a:rPr lang="en-US" dirty="0" smtClean="0"/>
              <a:t>Animalistic sexuality</a:t>
            </a:r>
          </a:p>
        </p:txBody>
      </p:sp>
    </p:spTree>
    <p:extLst>
      <p:ext uri="{BB962C8B-B14F-4D97-AF65-F5344CB8AC3E}">
        <p14:creationId xmlns:p14="http://schemas.microsoft.com/office/powerpoint/2010/main" val="18444962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14979"/>
            <a:ext cx="9014284" cy="1143000"/>
          </a:xfrm>
        </p:spPr>
        <p:txBody>
          <a:bodyPr/>
          <a:lstStyle/>
          <a:p>
            <a:pPr algn="l"/>
            <a:r>
              <a:rPr lang="en-US" sz="4900" dirty="0" smtClean="0"/>
              <a:t>Chapter 2- </a:t>
            </a:r>
            <a:r>
              <a:rPr lang="en-US" sz="4900" i="1" dirty="0" smtClean="0"/>
              <a:t>Jane Eyre </a:t>
            </a:r>
            <a:r>
              <a:rPr lang="en-US" sz="4900" dirty="0" smtClean="0"/>
              <a:t>Complicated</a:t>
            </a:r>
            <a:endParaRPr lang="en-US" sz="49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Jane complicates “angel”</a:t>
            </a:r>
          </a:p>
          <a:p>
            <a:pPr lvl="1"/>
            <a:r>
              <a:rPr lang="en-US" dirty="0" smtClean="0"/>
              <a:t>Idolizes Rochester</a:t>
            </a:r>
          </a:p>
          <a:p>
            <a:pPr lvl="1"/>
            <a:r>
              <a:rPr lang="en-US" dirty="0" smtClean="0"/>
              <a:t>Fiery speech</a:t>
            </a:r>
          </a:p>
          <a:p>
            <a:pPr lvl="1"/>
            <a:r>
              <a:rPr lang="en-US" dirty="0" smtClean="0"/>
              <a:t>Freedom in nature, over domesticity </a:t>
            </a:r>
          </a:p>
          <a:p>
            <a:pPr lvl="1"/>
            <a:r>
              <a:rPr lang="en-US" i="1" dirty="0" smtClean="0"/>
              <a:t>Un-</a:t>
            </a:r>
            <a:r>
              <a:rPr lang="en-US" dirty="0" smtClean="0"/>
              <a:t>Victorian 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032920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900" dirty="0" smtClean="0"/>
              <a:t>Chapter 3- </a:t>
            </a:r>
            <a:r>
              <a:rPr lang="en-US" sz="4900" i="1" dirty="0" smtClean="0"/>
              <a:t>Alice’s Adventures in Wonderland </a:t>
            </a:r>
            <a:r>
              <a:rPr lang="en-US" sz="4900" dirty="0" smtClean="0"/>
              <a:t>1865</a:t>
            </a:r>
            <a:endParaRPr lang="en-US" sz="49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Three sets of pictures</a:t>
            </a:r>
          </a:p>
          <a:p>
            <a:pPr lvl="1"/>
            <a:r>
              <a:rPr lang="en-US" dirty="0" smtClean="0"/>
              <a:t>Dodgson’s idyllic Alice</a:t>
            </a:r>
          </a:p>
          <a:p>
            <a:pPr lvl="1"/>
            <a:r>
              <a:rPr lang="en-US" dirty="0" smtClean="0"/>
              <a:t>Carroll’s independent Alice with agency</a:t>
            </a:r>
          </a:p>
          <a:p>
            <a:pPr lvl="1"/>
            <a:r>
              <a:rPr lang="en-US" dirty="0" smtClean="0"/>
              <a:t>Tenniel’s Victorian woman-in-training </a:t>
            </a:r>
          </a:p>
        </p:txBody>
      </p:sp>
      <p:pic>
        <p:nvPicPr>
          <p:cNvPr id="7" name="Picture 6" descr="mw66619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712" y="4073752"/>
            <a:ext cx="2141110" cy="2548941"/>
          </a:xfrm>
          <a:prstGeom prst="rect">
            <a:avLst/>
          </a:prstGeom>
        </p:spPr>
      </p:pic>
      <p:pic>
        <p:nvPicPr>
          <p:cNvPr id="8" name="Picture 7" descr="carroll lewis alices 069011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00" b="11627"/>
          <a:stretch/>
        </p:blipFill>
        <p:spPr>
          <a:xfrm>
            <a:off x="3113434" y="4073752"/>
            <a:ext cx="2525890" cy="2548941"/>
          </a:xfrm>
          <a:prstGeom prst="rect">
            <a:avLst/>
          </a:prstGeom>
        </p:spPr>
      </p:pic>
      <p:pic>
        <p:nvPicPr>
          <p:cNvPr id="9" name="Picture 8" descr="1*6TwDo8zNObhuBDuh8dUkKg.jpe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2836" y="3797383"/>
            <a:ext cx="1985024" cy="2825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0476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9769" y="314979"/>
            <a:ext cx="8611584" cy="1143000"/>
          </a:xfrm>
        </p:spPr>
        <p:txBody>
          <a:bodyPr/>
          <a:lstStyle/>
          <a:p>
            <a:pPr algn="l"/>
            <a:r>
              <a:rPr lang="en-US" sz="4900" dirty="0" smtClean="0"/>
              <a:t>Chapter 4- </a:t>
            </a:r>
            <a:r>
              <a:rPr lang="en-US" sz="4900" i="1" dirty="0" smtClean="0"/>
              <a:t>Daniel </a:t>
            </a:r>
            <a:r>
              <a:rPr lang="en-US" sz="4900" i="1" dirty="0" err="1" smtClean="0"/>
              <a:t>Deronda</a:t>
            </a:r>
            <a:r>
              <a:rPr lang="en-US" sz="4900" i="1" dirty="0" smtClean="0"/>
              <a:t> </a:t>
            </a:r>
            <a:r>
              <a:rPr lang="en-US" sz="4900" dirty="0" smtClean="0"/>
              <a:t>1876</a:t>
            </a:r>
            <a:endParaRPr lang="en-US" sz="49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Gwendolen</a:t>
            </a:r>
            <a:r>
              <a:rPr lang="en-US" dirty="0" smtClean="0"/>
              <a:t> as “marriageable girl”</a:t>
            </a:r>
          </a:p>
          <a:p>
            <a:pPr lvl="1"/>
            <a:r>
              <a:rPr lang="en-US" dirty="0" smtClean="0"/>
              <a:t>Upper-class “marriage market”</a:t>
            </a:r>
          </a:p>
          <a:p>
            <a:pPr lvl="1"/>
            <a:r>
              <a:rPr lang="en-US" dirty="0" smtClean="0"/>
              <a:t>Marriage as bondage</a:t>
            </a:r>
          </a:p>
          <a:p>
            <a:pPr lvl="1"/>
            <a:r>
              <a:rPr lang="en-US" dirty="0" smtClean="0"/>
              <a:t>Marriage to Mr. </a:t>
            </a:r>
            <a:r>
              <a:rPr lang="en-US" dirty="0" err="1" smtClean="0"/>
              <a:t>Grandcourt</a:t>
            </a:r>
            <a:endParaRPr lang="en-US" dirty="0" smtClean="0"/>
          </a:p>
          <a:p>
            <a:pPr lvl="1"/>
            <a:r>
              <a:rPr lang="en-US" dirty="0" smtClean="0"/>
              <a:t>Archetype of “wife”</a:t>
            </a:r>
          </a:p>
          <a:p>
            <a:r>
              <a:rPr lang="en-US" dirty="0" err="1" smtClean="0"/>
              <a:t>Mirah</a:t>
            </a:r>
            <a:endParaRPr lang="en-US" dirty="0" smtClean="0"/>
          </a:p>
          <a:p>
            <a:pPr lvl="1"/>
            <a:r>
              <a:rPr lang="en-US" dirty="0" smtClean="0"/>
              <a:t>Middle-class “Jewess”</a:t>
            </a:r>
          </a:p>
          <a:p>
            <a:pPr lvl="1"/>
            <a:r>
              <a:rPr lang="en-US" dirty="0" smtClean="0"/>
              <a:t>“Angel of the House”</a:t>
            </a:r>
          </a:p>
        </p:txBody>
      </p:sp>
    </p:spTree>
    <p:extLst>
      <p:ext uri="{BB962C8B-B14F-4D97-AF65-F5344CB8AC3E}">
        <p14:creationId xmlns:p14="http://schemas.microsoft.com/office/powerpoint/2010/main" val="32308079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2097" y="314979"/>
            <a:ext cx="8115954" cy="1143000"/>
          </a:xfrm>
        </p:spPr>
        <p:txBody>
          <a:bodyPr/>
          <a:lstStyle/>
          <a:p>
            <a:r>
              <a:rPr lang="en-US" sz="4900" i="1" dirty="0" smtClean="0"/>
              <a:t>Daniel </a:t>
            </a:r>
            <a:r>
              <a:rPr lang="en-US" sz="4900" i="1" dirty="0" err="1" smtClean="0"/>
              <a:t>Deronda</a:t>
            </a:r>
            <a:r>
              <a:rPr lang="en-US" sz="4900" i="1" dirty="0" smtClean="0"/>
              <a:t> </a:t>
            </a:r>
            <a:r>
              <a:rPr lang="en-US" sz="4900" dirty="0" smtClean="0"/>
              <a:t>and Clothing</a:t>
            </a:r>
            <a:endParaRPr lang="en-US" sz="4900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Upper-class clothing</a:t>
            </a:r>
          </a:p>
          <a:p>
            <a:pPr lvl="1"/>
            <a:r>
              <a:rPr lang="en-US" dirty="0"/>
              <a:t>Wife as display of wealth</a:t>
            </a:r>
          </a:p>
          <a:p>
            <a:pPr lvl="1"/>
            <a:r>
              <a:rPr lang="en-US" dirty="0"/>
              <a:t>Fitted, draped </a:t>
            </a:r>
            <a:r>
              <a:rPr lang="en-US" dirty="0" smtClean="0"/>
              <a:t>clothing</a:t>
            </a:r>
          </a:p>
          <a:p>
            <a:pPr lvl="1"/>
            <a:r>
              <a:rPr lang="en-US" dirty="0" smtClean="0"/>
              <a:t>White wedding dress</a:t>
            </a:r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4" name="Picture 3" descr="Macintosh HD:Users:jessievislay:Desktop:17216266eeaf7776ed58d51aaeb13748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418" y="3589800"/>
            <a:ext cx="2244090" cy="308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Screen Shot 2019-03-27 at 3.33.3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8242" y="3589800"/>
            <a:ext cx="2514600" cy="3086100"/>
          </a:xfrm>
          <a:prstGeom prst="rect">
            <a:avLst/>
          </a:prstGeom>
        </p:spPr>
      </p:pic>
      <p:pic>
        <p:nvPicPr>
          <p:cNvPr id="6" name="Picture 5" descr="Screen Shot 2019-03-27 at 3.33.20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200" y="1295400"/>
            <a:ext cx="3552665" cy="3106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2903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4.jpeg"/><Relationship Id="rId1" Type="http://schemas.openxmlformats.org/officeDocument/2006/relationships/image" Target="../media/image1.jpeg"/><Relationship Id="rId2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Venture">
  <a:themeElements>
    <a:clrScheme name="Venture">
      <a:dk1>
        <a:sysClr val="windowText" lastClr="000000"/>
      </a:dk1>
      <a:lt1>
        <a:sysClr val="window" lastClr="FFFFFF"/>
      </a:lt1>
      <a:dk2>
        <a:srgbClr val="738450"/>
      </a:dk2>
      <a:lt2>
        <a:srgbClr val="E8E9D1"/>
      </a:lt2>
      <a:accent1>
        <a:srgbClr val="9EB060"/>
      </a:accent1>
      <a:accent2>
        <a:srgbClr val="D09A08"/>
      </a:accent2>
      <a:accent3>
        <a:srgbClr val="F2EC86"/>
      </a:accent3>
      <a:accent4>
        <a:srgbClr val="824F1C"/>
      </a:accent4>
      <a:accent5>
        <a:srgbClr val="511818"/>
      </a:accent5>
      <a:accent6>
        <a:srgbClr val="553876"/>
      </a:accent6>
      <a:hlink>
        <a:srgbClr val="929547"/>
      </a:hlink>
      <a:folHlink>
        <a:srgbClr val="56633C"/>
      </a:folHlink>
    </a:clrScheme>
    <a:fontScheme name="Venture">
      <a:majorFont>
        <a:latin typeface="Calisto MT"/>
        <a:ea typeface=""/>
        <a:cs typeface=""/>
        <a:font script="Jpan" typeface="ＭＳ Ｐ明朝"/>
        <a:font script="Hans" typeface="宋体"/>
        <a:font script="Hant" typeface="新細明體"/>
      </a:majorFont>
      <a:minorFont>
        <a:latin typeface="Calisto MT"/>
        <a:ea typeface=""/>
        <a:cs typeface=""/>
        <a:font script="Jpan" typeface="ＭＳ Ｐ明朝"/>
        <a:font script="Hans" typeface="宋体"/>
        <a:font script="Hant" typeface="新細明體"/>
      </a:minorFont>
    </a:fontScheme>
    <a:fmtScheme name="Ventur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30000"/>
                <a:alpha val="50000"/>
                <a:satMod val="150000"/>
              </a:schemeClr>
              <a:schemeClr val="phClr">
                <a:tint val="50000"/>
                <a:alpha val="10000"/>
                <a:satMod val="150000"/>
              </a:schemeClr>
            </a:duotone>
          </a:blip>
          <a:stretch/>
        </a:blipFill>
        <a:blipFill rotWithShape="1">
          <a:blip xmlns:r="http://schemas.openxmlformats.org/officeDocument/2006/relationships" r:embed="rId2">
            <a:duotone>
              <a:schemeClr val="phClr">
                <a:shade val="30000"/>
                <a:alpha val="50000"/>
                <a:satMod val="150000"/>
              </a:schemeClr>
              <a:schemeClr val="phClr">
                <a:tint val="50000"/>
                <a:alpha val="10000"/>
                <a:satMod val="150000"/>
              </a:schemeClr>
            </a:duotone>
          </a:blip>
          <a:stretch/>
        </a:blipFill>
      </a:fillStyleLst>
      <a:lnStyleLst>
        <a:ln w="1905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76200" dist="25400" dir="13500000">
              <a:srgbClr val="4B4B4B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3">
            <a:duotone>
              <a:schemeClr val="phClr">
                <a:shade val="10000"/>
                <a:alpha val="30000"/>
                <a:satMod val="60000"/>
              </a:schemeClr>
              <a:schemeClr val="phClr">
                <a:tint val="20000"/>
                <a:alpha val="5000"/>
                <a:satMod val="300000"/>
              </a:schemeClr>
            </a:duotone>
          </a:blip>
          <a:stretch/>
        </a:blipFill>
        <a:blipFill rotWithShape="1">
          <a:blip xmlns:r="http://schemas.openxmlformats.org/officeDocument/2006/relationships" r:embed="rId4">
            <a:duotone>
              <a:schemeClr val="phClr">
                <a:shade val="30000"/>
                <a:alpha val="50000"/>
                <a:satMod val="150000"/>
              </a:schemeClr>
              <a:schemeClr val="phClr">
                <a:tint val="50000"/>
                <a:alpha val="10000"/>
                <a:satMod val="150000"/>
              </a:schemeClr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Venture.thmx</Template>
  <TotalTime>1731</TotalTime>
  <Words>312</Words>
  <Application>Microsoft Macintosh PowerPoint</Application>
  <PresentationFormat>On-screen Show (4:3)</PresentationFormat>
  <Paragraphs>84</Paragraphs>
  <Slides>11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Venture</vt:lpstr>
      <vt:lpstr>“We women, if we are to be good women…, are not fitted to reign”: Female Literary Archetypes Represented Through Victorian Fashion</vt:lpstr>
      <vt:lpstr>Introduction</vt:lpstr>
      <vt:lpstr>Chapter 1- Wuthering Heights 1847</vt:lpstr>
      <vt:lpstr>Wuthering Heights and Clothing</vt:lpstr>
      <vt:lpstr>Chapter 2- Jane Eyre 1847</vt:lpstr>
      <vt:lpstr>Chapter 2- Jane Eyre Complicated</vt:lpstr>
      <vt:lpstr>Chapter 3- Alice’s Adventures in Wonderland 1865</vt:lpstr>
      <vt:lpstr>Chapter 4- Daniel Deronda 1876</vt:lpstr>
      <vt:lpstr>Daniel Deronda and Clothing</vt:lpstr>
      <vt:lpstr>Chapter 5- Dracula 1897</vt:lpstr>
      <vt:lpstr>Conclusion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“We women, if we are to be good women…, are not fitted to reign”: Female Literary Archetypes Represented Through Victorian Fashion</dc:title>
  <dc:creator>Jessie Vislay</dc:creator>
  <cp:lastModifiedBy>Jessie Vislay</cp:lastModifiedBy>
  <cp:revision>54</cp:revision>
  <dcterms:created xsi:type="dcterms:W3CDTF">2019-04-27T17:53:47Z</dcterms:created>
  <dcterms:modified xsi:type="dcterms:W3CDTF">2019-04-28T22:45:40Z</dcterms:modified>
</cp:coreProperties>
</file>